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8_6D5910C2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6_D84F0888.xml" ContentType="application/vnd.ms-powerpoint.comments+xml"/>
  <Override PartName="/ppt/comments/modernComment_114_D683B143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9" r:id="rId2"/>
    <p:sldId id="257" r:id="rId3"/>
    <p:sldId id="272" r:id="rId4"/>
    <p:sldId id="280" r:id="rId5"/>
    <p:sldId id="281" r:id="rId6"/>
    <p:sldId id="282" r:id="rId7"/>
    <p:sldId id="284" r:id="rId8"/>
    <p:sldId id="259" r:id="rId9"/>
    <p:sldId id="274" r:id="rId10"/>
    <p:sldId id="273" r:id="rId11"/>
    <p:sldId id="275" r:id="rId12"/>
    <p:sldId id="262" r:id="rId13"/>
    <p:sldId id="276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586FFE-9987-4A8A-B16E-1F239ADFE1A4}">
          <p14:sldIdLst>
            <p14:sldId id="279"/>
            <p14:sldId id="257"/>
            <p14:sldId id="272"/>
            <p14:sldId id="280"/>
            <p14:sldId id="281"/>
            <p14:sldId id="282"/>
            <p14:sldId id="284"/>
            <p14:sldId id="259"/>
            <p14:sldId id="274"/>
            <p14:sldId id="273"/>
            <p14:sldId id="275"/>
            <p14:sldId id="262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1E98C8-1BB1-8920-675A-E22D0D638DBC}" name="Rocky Shao" initials="RS" userId="S::rs16@icsd.k12.ny.us::777ab17e-11f0-44f3-b3b3-3b156ecc80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400"/>
    <a:srgbClr val="F4B183"/>
    <a:srgbClr val="44546A"/>
    <a:srgbClr val="9ECB89"/>
    <a:srgbClr val="FBE5D6"/>
    <a:srgbClr val="C5E0B4"/>
    <a:srgbClr val="A9D18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40255-F28D-BD41-A29F-C98A95E6CA37}" v="79" dt="2024-08-01T18:33:37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 autoAdjust="0"/>
    <p:restoredTop sz="88462" autoAdjust="0"/>
  </p:normalViewPr>
  <p:slideViewPr>
    <p:cSldViewPr snapToGrid="0">
      <p:cViewPr>
        <p:scale>
          <a:sx n="65" d="100"/>
          <a:sy n="65" d="100"/>
        </p:scale>
        <p:origin x="1080" y="-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6_D84F08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2DD7CC-CC49-4E03-A8DD-DF6EFEDB9946}" authorId="{A31E98C8-1BB1-8920-675A-E22D0D638DBC}" created="2024-08-02T19:57:34.1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9058184" sldId="262"/>
      <ac:spMk id="6" creationId="{12D203F3-3F2D-C25A-C319-469345DF9811}"/>
    </ac:deMkLst>
    <p188:txBody>
      <a:bodyPr/>
      <a:lstStyle/>
      <a:p>
        <a:r>
          <a:rPr lang="en-US"/>
          <a:t>Separate these into different categoreis of each</a:t>
        </a:r>
      </a:p>
    </p188:txBody>
  </p188:cm>
</p188:cmLst>
</file>

<file path=ppt/comments/modernComment_114_D683B1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640DC7-B31D-412D-B943-4570316D203A}" authorId="{A31E98C8-1BB1-8920-675A-E22D0D638DBC}" created="2024-08-02T00:15:38.8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98954819" sldId="276"/>
      <ac:spMk id="13" creationId="{A415F72A-79DA-AF8E-9EF6-286BFC396D69}"/>
      <ac:txMk cp="87" len="75">
        <ac:context len="475" hash="1937044269"/>
      </ac:txMk>
    </ac:txMkLst>
    <p188:pos x="9558433" y="1203090"/>
    <p188:txBody>
      <a:bodyPr/>
      <a:lstStyle/>
      <a:p>
        <a:r>
          <a:rPr lang="en-US"/>
          <a:t>Capitlization
</a:t>
        </a:r>
      </a:p>
    </p188:txBody>
  </p188:cm>
</p188:cmLst>
</file>

<file path=ppt/comments/modernComment_118_6D5910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2B6F00-84FF-4C8A-BA51-92833586EC19}" authorId="{A31E98C8-1BB1-8920-675A-E22D0D638DBC}" created="2024-08-01T19:46:16.063">
    <pc:sldMkLst xmlns:pc="http://schemas.microsoft.com/office/powerpoint/2013/main/command">
      <pc:docMk/>
      <pc:sldMk cId="1834553538" sldId="280"/>
    </pc:sldMkLst>
    <p188:txBody>
      <a:bodyPr/>
      <a:lstStyle/>
      <a:p>
        <a:r>
          <a:rPr lang="en-US"/>
          <a:t>Explain the importance of pangenome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448BB-C6C5-4F04-9BF7-47D1A33D2F72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3AD9F-B007-4459-8303-A0ADEA8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3AD9F-B007-4459-8303-A0ADEA8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Advances in DNA sequencing technologies made it easier to generate pangenomes from representative individuals of target species. 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br>
              <a:rPr lang="en-US" b="0" i="0" dirty="0">
                <a:effectLst/>
                <a:latin typeface="Arial" panose="020B0604020202020204" pitchFamily="34" charset="0"/>
              </a:rPr>
            </a:br>
            <a:r>
              <a:rPr lang="en-US" b="0" i="0" dirty="0" err="1">
                <a:effectLst/>
                <a:latin typeface="Arial" panose="020B0604020202020204" pitchFamily="34" charset="0"/>
              </a:rPr>
              <a:t>Pangenomic</a:t>
            </a:r>
            <a:r>
              <a:rPr lang="en-US" b="0" i="0" dirty="0">
                <a:effectLst/>
                <a:latin typeface="Arial" panose="020B0604020202020204" pitchFamily="34" charset="0"/>
              </a:rPr>
              <a:t> studies have also helped identifying beneficial traits and provided insight into breeding efforts to develop more robust crop varieties 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3AD9F-B007-4459-8303-A0ADEA8D5F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3AD9F-B007-4459-8303-A0ADEA8D5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1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Pangenome studies provide a comprehensive view of the genetic diversity within a species.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slide illustrates the various applications and advantages of pangenome analysis in crop plants.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Left: Layers of Genome Analysis and details like Sequencing Techniques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Right: Genomic Comparison, Species Comparison , Phenotypic Impact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Right bottom: Structural Variances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3AD9F-B007-4459-8303-A0ADEA8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0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3AD9F-B007-4459-8303-A0ADEA8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08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Genes with significant different frequencies between different agricultural categories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3AD9F-B007-4459-8303-A0ADEA8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70A0-8A3A-BE6B-8C24-92DE44A29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76BAE-6730-8F25-E717-AD4EB0F6F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E6E11-CD33-AF3B-9CEE-4E24DE70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31544-94FE-64DE-6158-C478E945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B821A-109E-144F-4E8D-B8FF6BF5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5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E535-97E3-80F6-E4A8-A1372F66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10E28-5509-9A4F-C0FB-E5CD074A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7338E-012B-8D23-7ECA-58B606D9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E501F-CF72-3BEC-76DA-777F5E71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2CDBD-5679-8781-C049-D544A5F1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661A8-85D4-0F0E-6C46-61F882055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B009F-EDAB-9A41-F45B-CC3EDE3F9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8B22F-2CA5-6E6C-9EB6-566A0505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DCD17-2E6E-8F9A-478B-F2FE8267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6675-4509-466D-A580-5B294A54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A253-ADCC-548E-AED7-C8515EEF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F99F-F4BB-E510-1DF1-FEF95A5B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D4EC2-8138-EFBD-A75C-18BB780C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3AFC-782C-FB3F-36BE-7D7EC46A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6BDA-0F32-D8DE-DC9D-00FCC673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2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3916-4F54-C260-64C9-5177363B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CCC0C-7FE5-2E4A-9E74-AE2B27A8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60B20-57C9-AAF8-3B43-7DC1DCB6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2F797-B639-CAA5-CB6B-1A4C2892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86F2-3598-F52C-F0FA-864D9F0A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3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80D8-FE33-6F21-E50B-EC9F64FD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5582-79F4-DA23-6B63-2E7B745EF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E0B81-EA64-57E4-3044-E43DF9E54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727C3-BAB0-A92B-5192-B47D1EF8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6A3BE-8B61-51F5-D3C8-228E399C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089CD-0BAB-6CFC-AF1B-420216B0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8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DB7F-7FFA-F71D-11CD-53F99FB7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A8A1D-842D-FC3B-0F96-5637F1FA4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6E794-74D4-9BC9-90D1-BA17D9877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9CB54-93D3-9ADF-5C0B-6347C10DB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ABBC2-8ECB-1C3D-0983-7EBCE7B95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5E453-974B-252E-06AE-44BD2DF0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0B16E-8EC2-AAE6-37E0-6B253901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97DB-0566-FF1C-697E-1AFA6F9F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8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4124-4C9B-A474-3FA0-A4F97EEB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10B43-DC83-0E4A-4E0E-D11C8BDA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13C84-93E6-A89F-3561-C865DBCD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D2B27-53F8-4DDE-8631-F3C9EF18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2A764-B4D9-7857-516F-34E4673D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ECCF3-FDB5-0295-2BD5-518B5C33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F8EF-ACA9-64A8-82A3-7DE8666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9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37CE-98E8-467E-C535-E17C5A1D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35B0-3DE1-3E53-CB5B-3ACCE325A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19E48-B53B-88BB-DEF3-C052AD020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0A695-5C95-BA88-BA2F-1E307AFA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A363-83DE-8858-C0FD-3093D9202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6585A-324C-DD7A-00CE-663AD5B6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4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CA3F-1D91-B2B6-47BF-67969AF9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BC0FA-C1EE-DC1D-D39D-3FBE9E7A4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476DE-D6B9-B420-E9A9-345C3EEE7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B2B07-D008-38EB-9261-C6259F74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F829F-99ED-2AEF-2073-7ECDE06C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71C86-621B-1401-4C50-040BD6A2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2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68FBD-8A4B-2081-15B9-4657C98A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E7FF6-E87C-9DD8-0482-FE18B998C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1E830-0137-F1A5-B3F7-0B3489AA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79D72-DD19-4896-A6DC-CD16540B19D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39B1-A0FE-E559-6AA5-50FE01A3B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B8D7-5AF2-BCAE-3561-3B38A014A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5FD71-914B-43F8-B373-36F35ACB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D84F088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D683B14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6D5910C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E9349B-C730-0E5F-C7F8-F59C65D53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86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Gene-based Pan-genome Analysis of Cucumber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931EE6E-9DB7-D1E3-9FE5-AE8FDCA2E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113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Rocky Shao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EAAC2-306D-661B-9121-B7AD78B2BF4E}"/>
              </a:ext>
            </a:extLst>
          </p:cNvPr>
          <p:cNvSpPr txBox="1"/>
          <p:nvPr/>
        </p:nvSpPr>
        <p:spPr>
          <a:xfrm>
            <a:off x="5445748" y="4660316"/>
            <a:ext cx="2173857" cy="36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2024/08/02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18EAE-83C8-71AE-2E7E-ADAB0839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04154"/>
            <a:ext cx="1384300" cy="1282700"/>
          </a:xfrm>
          <a:prstGeom prst="rect">
            <a:avLst/>
          </a:prstGeom>
        </p:spPr>
      </p:pic>
      <p:pic>
        <p:nvPicPr>
          <p:cNvPr id="8" name="Picture 2" descr="Cornell University - Wikipedia">
            <a:extLst>
              <a:ext uri="{FF2B5EF4-FFF2-40B4-BE49-F238E27FC236}">
                <a16:creationId xmlns:a16="http://schemas.microsoft.com/office/drawing/2014/main" id="{31EC2A1F-3CC4-778B-6920-1F21E0A9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0041"/>
            <a:ext cx="1168292" cy="11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me | Ithaca High School">
            <a:extLst>
              <a:ext uri="{FF2B5EF4-FFF2-40B4-BE49-F238E27FC236}">
                <a16:creationId xmlns:a16="http://schemas.microsoft.com/office/drawing/2014/main" id="{ABFD8C3D-D94F-E6D6-5E62-E9BF8462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92" y="122097"/>
            <a:ext cx="1384300" cy="12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0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A3391C-4D43-D00C-0330-778A5F52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34" y="1876526"/>
            <a:ext cx="7075172" cy="40321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DC2602-609C-1321-053D-5736D04E5A09}"/>
              </a:ext>
            </a:extLst>
          </p:cNvPr>
          <p:cNvSpPr/>
          <p:nvPr/>
        </p:nvSpPr>
        <p:spPr>
          <a:xfrm>
            <a:off x="7479876" y="2724730"/>
            <a:ext cx="4098980" cy="182821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143A5-0164-7957-B9D8-BD49932C8C21}"/>
              </a:ext>
            </a:extLst>
          </p:cNvPr>
          <p:cNvSpPr txBox="1"/>
          <p:nvPr/>
        </p:nvSpPr>
        <p:spPr>
          <a:xfrm>
            <a:off x="7479876" y="2937886"/>
            <a:ext cx="409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Orthogroup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number stables around 25 genomes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(23,800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families)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suggests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pan-genome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cucumber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FFE7D3-E7BF-8B06-272F-136D42E5B932}"/>
              </a:ext>
            </a:extLst>
          </p:cNvPr>
          <p:cNvSpPr/>
          <p:nvPr/>
        </p:nvSpPr>
        <p:spPr>
          <a:xfrm>
            <a:off x="199361" y="312656"/>
            <a:ext cx="11793278" cy="815268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the</a:t>
            </a:r>
            <a:r>
              <a:rPr lang="zh-CN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Cucumber</a:t>
            </a:r>
            <a:r>
              <a:rPr lang="zh-CN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an-genome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15F6D-E7A7-AA9D-6EDB-3653DF0C4872}"/>
              </a:ext>
            </a:extLst>
          </p:cNvPr>
          <p:cNvSpPr/>
          <p:nvPr/>
        </p:nvSpPr>
        <p:spPr>
          <a:xfrm>
            <a:off x="651563" y="1747830"/>
            <a:ext cx="3359888" cy="34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12976-0039-E805-482B-C5639C898F9C}"/>
              </a:ext>
            </a:extLst>
          </p:cNvPr>
          <p:cNvSpPr txBox="1"/>
          <p:nvPr/>
        </p:nvSpPr>
        <p:spPr>
          <a:xfrm>
            <a:off x="890477" y="1333232"/>
            <a:ext cx="5110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curve of Pan- and Core-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orthogroups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respect to increment of genomes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7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3480A3-C69D-AC84-2FE4-6A52C5BC919B}"/>
              </a:ext>
            </a:extLst>
          </p:cNvPr>
          <p:cNvSpPr/>
          <p:nvPr/>
        </p:nvSpPr>
        <p:spPr>
          <a:xfrm>
            <a:off x="2465657" y="88257"/>
            <a:ext cx="7260685" cy="10064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AB980-313F-33BE-E1B1-01E606DC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771" y="16335"/>
            <a:ext cx="5984830" cy="107839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Selection Analysis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4919FFD-1E10-6BA2-9EC9-817F1F133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3000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ElsevierSans"/>
                <a:cs typeface="Arial" panose="020B0604020202020204" pitchFamily="34" charset="0"/>
              </a:rPr>
              <a:t>, 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71B77BE-6A6F-3DB6-F5FB-D060631C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02091"/>
              </p:ext>
            </p:extLst>
          </p:nvPr>
        </p:nvGraphicFramePr>
        <p:xfrm>
          <a:off x="254957" y="1298082"/>
          <a:ext cx="5955088" cy="16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243">
                  <a:extLst>
                    <a:ext uri="{9D8B030D-6E8A-4147-A177-3AD203B41FA5}">
                      <a16:colId xmlns:a16="http://schemas.microsoft.com/office/drawing/2014/main" val="3886636621"/>
                    </a:ext>
                  </a:extLst>
                </a:gridCol>
                <a:gridCol w="3466845">
                  <a:extLst>
                    <a:ext uri="{9D8B030D-6E8A-4147-A177-3AD203B41FA5}">
                      <a16:colId xmlns:a16="http://schemas.microsoft.com/office/drawing/2014/main" val="480180006"/>
                    </a:ext>
                  </a:extLst>
                </a:gridCol>
              </a:tblGrid>
              <a:tr h="6351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Agricultural categories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No. of gene with high differences in present frequency between agricultural categories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86262"/>
                  </a:ext>
                </a:extLst>
              </a:tr>
              <a:tr h="427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 </a:t>
                      </a:r>
                      <a:r>
                        <a:rPr lang="en-US" sz="18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vs. </a:t>
                      </a:r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Landrace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3,451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16"/>
                  </a:ext>
                </a:extLst>
              </a:tr>
              <a:tr h="427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Landrace </a:t>
                      </a:r>
                      <a:r>
                        <a:rPr lang="en-US" sz="18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vs.</a:t>
                      </a:r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Cultivar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2,895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718303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701A8688-469E-7256-AE87-1A721656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40" y="3257042"/>
            <a:ext cx="2829694" cy="27059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DBE207-8204-082D-AE1A-B150946E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940" y="3251134"/>
            <a:ext cx="4029146" cy="27024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24C0BA8-9A91-C892-A7D7-FD2D59D34084}"/>
              </a:ext>
            </a:extLst>
          </p:cNvPr>
          <p:cNvSpPr txBox="1"/>
          <p:nvPr/>
        </p:nvSpPr>
        <p:spPr>
          <a:xfrm>
            <a:off x="2011258" y="5994950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640CE1-CDBA-F3D9-D195-8886DC199DE1}"/>
              </a:ext>
            </a:extLst>
          </p:cNvPr>
          <p:cNvSpPr txBox="1"/>
          <p:nvPr/>
        </p:nvSpPr>
        <p:spPr>
          <a:xfrm>
            <a:off x="4820480" y="5962971"/>
            <a:ext cx="12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Landrace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4FDD08-02F9-3328-A0FB-1B46C16B3D53}"/>
              </a:ext>
            </a:extLst>
          </p:cNvPr>
          <p:cNvSpPr txBox="1"/>
          <p:nvPr/>
        </p:nvSpPr>
        <p:spPr>
          <a:xfrm>
            <a:off x="8627617" y="5953563"/>
            <a:ext cx="12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Cultivar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817F5F4-AF74-EB9D-E7F5-3F96BCE2B285}"/>
              </a:ext>
            </a:extLst>
          </p:cNvPr>
          <p:cNvSpPr/>
          <p:nvPr/>
        </p:nvSpPr>
        <p:spPr>
          <a:xfrm>
            <a:off x="6385517" y="1576447"/>
            <a:ext cx="2555248" cy="10783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88FC9F4-D7FF-E287-910C-EF07822F0598}"/>
              </a:ext>
            </a:extLst>
          </p:cNvPr>
          <p:cNvSpPr/>
          <p:nvPr/>
        </p:nvSpPr>
        <p:spPr>
          <a:xfrm>
            <a:off x="6524996" y="1650984"/>
            <a:ext cx="2284398" cy="92333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BC060D-6AC0-8D8E-A326-5569784877E9}"/>
              </a:ext>
            </a:extLst>
          </p:cNvPr>
          <p:cNvSpPr txBox="1"/>
          <p:nvPr/>
        </p:nvSpPr>
        <p:spPr>
          <a:xfrm>
            <a:off x="6548469" y="1680899"/>
            <a:ext cx="222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enrichment patterns of these genes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ECE5C3-800E-CCC9-CBF9-FE41E3277B3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999186" y="2137509"/>
            <a:ext cx="549283" cy="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A73277-D0E3-8A8A-1CAD-EB27C500AC1F}"/>
              </a:ext>
            </a:extLst>
          </p:cNvPr>
          <p:cNvCxnSpPr/>
          <p:nvPr/>
        </p:nvCxnSpPr>
        <p:spPr>
          <a:xfrm>
            <a:off x="8969641" y="2191613"/>
            <a:ext cx="66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0727A9E-2693-2224-64A5-130693C54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93" y="3257042"/>
            <a:ext cx="2787475" cy="2696521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0AAAA79-219E-FAFE-D137-740767B161E6}"/>
              </a:ext>
            </a:extLst>
          </p:cNvPr>
          <p:cNvSpPr/>
          <p:nvPr/>
        </p:nvSpPr>
        <p:spPr>
          <a:xfrm>
            <a:off x="9706352" y="1653851"/>
            <a:ext cx="1796353" cy="10009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7E3F84F-94FB-7D78-C850-5AA11B0242D6}"/>
              </a:ext>
            </a:extLst>
          </p:cNvPr>
          <p:cNvSpPr/>
          <p:nvPr/>
        </p:nvSpPr>
        <p:spPr>
          <a:xfrm>
            <a:off x="9818539" y="1748521"/>
            <a:ext cx="1562489" cy="82579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D256F8-FFB0-607B-24DD-4B953132D311}"/>
              </a:ext>
            </a:extLst>
          </p:cNvPr>
          <p:cNvSpPr txBox="1"/>
          <p:nvPr/>
        </p:nvSpPr>
        <p:spPr>
          <a:xfrm>
            <a:off x="9856452" y="1868447"/>
            <a:ext cx="152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Breeding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56667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6E00B2-C30E-9DBE-3FB1-0DFD2251767A}"/>
              </a:ext>
            </a:extLst>
          </p:cNvPr>
          <p:cNvSpPr/>
          <p:nvPr/>
        </p:nvSpPr>
        <p:spPr>
          <a:xfrm>
            <a:off x="380594" y="5002341"/>
            <a:ext cx="5907442" cy="1620157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D203F3-3F2D-C25A-C319-469345DF9811}"/>
              </a:ext>
            </a:extLst>
          </p:cNvPr>
          <p:cNvSpPr/>
          <p:nvPr/>
        </p:nvSpPr>
        <p:spPr>
          <a:xfrm>
            <a:off x="1293555" y="43357"/>
            <a:ext cx="9438966" cy="86246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Enrichment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91E4F8-58E0-8AD0-376C-4F728B19387F}"/>
              </a:ext>
            </a:extLst>
          </p:cNvPr>
          <p:cNvSpPr/>
          <p:nvPr/>
        </p:nvSpPr>
        <p:spPr>
          <a:xfrm>
            <a:off x="512285" y="5075880"/>
            <a:ext cx="5538155" cy="14847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93988-F568-1A77-4A1D-C1D5237E3031}"/>
              </a:ext>
            </a:extLst>
          </p:cNvPr>
          <p:cNvSpPr txBox="1"/>
          <p:nvPr/>
        </p:nvSpPr>
        <p:spPr>
          <a:xfrm>
            <a:off x="481784" y="5095253"/>
            <a:ext cx="5667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Genes with significantly different present frequency in different agricultural categories exhibit significant gene enrichment in mitochondrial functions and protein transport, indicating essential roles in energy production and cellular organization.</a:t>
            </a:r>
          </a:p>
        </p:txBody>
      </p:sp>
      <p:sp>
        <p:nvSpPr>
          <p:cNvPr id="20" name="Rectangle: Rounded Corners 11">
            <a:extLst>
              <a:ext uri="{FF2B5EF4-FFF2-40B4-BE49-F238E27FC236}">
                <a16:creationId xmlns:a16="http://schemas.microsoft.com/office/drawing/2014/main" id="{C63B4990-20C3-793C-D5D8-AE6F6DBF65CA}"/>
              </a:ext>
            </a:extLst>
          </p:cNvPr>
          <p:cNvSpPr/>
          <p:nvPr/>
        </p:nvSpPr>
        <p:spPr>
          <a:xfrm>
            <a:off x="1590498" y="1122499"/>
            <a:ext cx="5124376" cy="857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32EB3-FAE7-10A3-7DE3-D2B2C2EF4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17"/>
          <a:stretch/>
        </p:blipFill>
        <p:spPr>
          <a:xfrm>
            <a:off x="-120822" y="957943"/>
            <a:ext cx="5907443" cy="376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CC1E4-78D6-D5D8-201C-3C3DD6977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5" r="9189"/>
          <a:stretch/>
        </p:blipFill>
        <p:spPr>
          <a:xfrm>
            <a:off x="5786621" y="2060415"/>
            <a:ext cx="6048376" cy="23821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AFEBF6-DCEC-AB51-D7FF-C8374C69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319" y="1640448"/>
            <a:ext cx="695422" cy="14480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2BFEDF-538A-DF6E-B3FC-ED5547440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703" y="2333803"/>
            <a:ext cx="695422" cy="1448002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66593C1-7681-6E54-912D-DC9F1E1DEAE6}"/>
              </a:ext>
            </a:extLst>
          </p:cNvPr>
          <p:cNvSpPr/>
          <p:nvPr/>
        </p:nvSpPr>
        <p:spPr>
          <a:xfrm>
            <a:off x="6819751" y="4900830"/>
            <a:ext cx="4949574" cy="1687749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B72C295-B6D1-D87B-E300-6D75840CA124}"/>
              </a:ext>
            </a:extLst>
          </p:cNvPr>
          <p:cNvSpPr/>
          <p:nvPr/>
        </p:nvSpPr>
        <p:spPr>
          <a:xfrm>
            <a:off x="7037007" y="5002341"/>
            <a:ext cx="4459942" cy="14847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2EE68F-A31E-DA64-AB91-AB33DD1996CE}"/>
              </a:ext>
            </a:extLst>
          </p:cNvPr>
          <p:cNvSpPr txBox="1"/>
          <p:nvPr/>
        </p:nvSpPr>
        <p:spPr>
          <a:xfrm>
            <a:off x="6881925" y="5060495"/>
            <a:ext cx="4789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Genes with significantly different present frequency in different agricultural categories exhibit enrichment in protein modification and enzyme activities, which can affect plant growth and stress response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2D380B-F07F-58AB-7116-A9E824DA7949}"/>
              </a:ext>
            </a:extLst>
          </p:cNvPr>
          <p:cNvSpPr/>
          <p:nvPr/>
        </p:nvSpPr>
        <p:spPr>
          <a:xfrm>
            <a:off x="7297002" y="2060415"/>
            <a:ext cx="1869440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042C64-1FEC-DFDE-99E4-BA9F1E397274}"/>
              </a:ext>
            </a:extLst>
          </p:cNvPr>
          <p:cNvSpPr/>
          <p:nvPr/>
        </p:nvSpPr>
        <p:spPr>
          <a:xfrm>
            <a:off x="2283246" y="909139"/>
            <a:ext cx="1869440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4E006C-DEBF-F478-A7EB-E8F9D07AE5BC}"/>
              </a:ext>
            </a:extLst>
          </p:cNvPr>
          <p:cNvSpPr/>
          <p:nvPr/>
        </p:nvSpPr>
        <p:spPr>
          <a:xfrm>
            <a:off x="2963418" y="4593649"/>
            <a:ext cx="1869440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1D69C6-6BE5-6516-16EE-CB6EEB80FACF}"/>
              </a:ext>
            </a:extLst>
          </p:cNvPr>
          <p:cNvSpPr txBox="1"/>
          <p:nvPr/>
        </p:nvSpPr>
        <p:spPr>
          <a:xfrm>
            <a:off x="1913502" y="4580303"/>
            <a:ext cx="40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Landrace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CC3486-4F09-1E0D-C888-08DC47BD03D0}"/>
              </a:ext>
            </a:extLst>
          </p:cNvPr>
          <p:cNvSpPr/>
          <p:nvPr/>
        </p:nvSpPr>
        <p:spPr>
          <a:xfrm>
            <a:off x="9101304" y="4299882"/>
            <a:ext cx="1869440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ACC6C9-27DD-AE08-0D01-7A35E5517F2D}"/>
              </a:ext>
            </a:extLst>
          </p:cNvPr>
          <p:cNvSpPr txBox="1"/>
          <p:nvPr/>
        </p:nvSpPr>
        <p:spPr>
          <a:xfrm>
            <a:off x="7735461" y="4293256"/>
            <a:ext cx="40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Landrace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Cultivar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581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739ABF-5C57-9210-3BCE-FFB3856B6428}"/>
              </a:ext>
            </a:extLst>
          </p:cNvPr>
          <p:cNvSpPr/>
          <p:nvPr/>
        </p:nvSpPr>
        <p:spPr>
          <a:xfrm>
            <a:off x="4095738" y="184890"/>
            <a:ext cx="3676662" cy="929827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53506-21F7-6B3B-C8D8-3AE98BE9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046" y="224203"/>
            <a:ext cx="2913908" cy="8512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0DA889-273B-73E0-5522-425157ADFA70}"/>
              </a:ext>
            </a:extLst>
          </p:cNvPr>
          <p:cNvSpPr/>
          <p:nvPr/>
        </p:nvSpPr>
        <p:spPr>
          <a:xfrm>
            <a:off x="725217" y="1305105"/>
            <a:ext cx="10704784" cy="5033911"/>
          </a:xfrm>
          <a:prstGeom prst="roundRect">
            <a:avLst>
              <a:gd name="adj" fmla="val 1118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9F3CFE-F6C9-4449-F938-9850643783AC}"/>
              </a:ext>
            </a:extLst>
          </p:cNvPr>
          <p:cNvSpPr/>
          <p:nvPr/>
        </p:nvSpPr>
        <p:spPr>
          <a:xfrm>
            <a:off x="956295" y="1548244"/>
            <a:ext cx="10279410" cy="4418137"/>
          </a:xfrm>
          <a:prstGeom prst="roundRect">
            <a:avLst>
              <a:gd name="adj" fmla="val 87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5F72A-79DA-AF8E-9EF6-286BFC396D69}"/>
              </a:ext>
            </a:extLst>
          </p:cNvPr>
          <p:cNvSpPr txBox="1"/>
          <p:nvPr/>
        </p:nvSpPr>
        <p:spPr>
          <a:xfrm>
            <a:off x="1038447" y="1154030"/>
            <a:ext cx="9784679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Constructed gene-based pangenome of  39 cucumber genomes.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Identified 15,924 core genes, 2,474 soft core genes, 5,235 shell genes and 112 cloud genes in cucumber gene-based pangenome.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 PAV calculation, identified </a:t>
            </a:r>
            <a:r>
              <a:rPr lang="en-US" sz="200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3,451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genes with high present frequency in wild vs. landrace cucumber species, which enriched in energy production and cellular organization; and </a:t>
            </a:r>
            <a:r>
              <a:rPr lang="en-US" sz="200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2,895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 in landrace vs. cultivar species, which enriched 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plant growth and stress response aspects.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43738-332A-D137-1673-F72E7AEAD4E8}"/>
              </a:ext>
            </a:extLst>
          </p:cNvPr>
          <p:cNvSpPr txBox="1"/>
          <p:nvPr/>
        </p:nvSpPr>
        <p:spPr>
          <a:xfrm>
            <a:off x="1298602" y="4891175"/>
            <a:ext cx="9594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project provided resource for cucumber pangenome studies, identified genes with different PAV in different agricultural categories, and provided value in future cucumber breeding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8954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黄瓜植株图片-黄瓜植株素材-黄瓜植株插画-摄图新视界">
            <a:extLst>
              <a:ext uri="{FF2B5EF4-FFF2-40B4-BE49-F238E27FC236}">
                <a16:creationId xmlns:a16="http://schemas.microsoft.com/office/drawing/2014/main" id="{4B183518-2C9F-E31C-B61C-1222766F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83" y="2269068"/>
            <a:ext cx="11079026" cy="42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FD7C9-04B4-4C39-E8BF-5990C11F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17" y="2288499"/>
            <a:ext cx="10515600" cy="1325563"/>
          </a:xfrm>
        </p:spPr>
        <p:txBody>
          <a:bodyPr/>
          <a:lstStyle/>
          <a:p>
            <a:r>
              <a:rPr lang="en-US" b="1" dirty="0"/>
              <a:t>Thank You for Your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E077F-5947-C1ED-575D-0E043F5851F7}"/>
              </a:ext>
            </a:extLst>
          </p:cNvPr>
          <p:cNvSpPr txBox="1"/>
          <p:nvPr/>
        </p:nvSpPr>
        <p:spPr>
          <a:xfrm>
            <a:off x="5534365" y="6519334"/>
            <a:ext cx="14580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2064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03F2730-82FF-AB7E-8AFB-D4004F4806B9}"/>
              </a:ext>
            </a:extLst>
          </p:cNvPr>
          <p:cNvSpPr/>
          <p:nvPr/>
        </p:nvSpPr>
        <p:spPr>
          <a:xfrm>
            <a:off x="3649980" y="170997"/>
            <a:ext cx="5318760" cy="910527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9AD64-F933-981D-E78D-DC6C2AF0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56" y="-14732"/>
            <a:ext cx="3756978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E2631C-BD44-79B4-AECC-68CF5937EC05}"/>
              </a:ext>
            </a:extLst>
          </p:cNvPr>
          <p:cNvSpPr/>
          <p:nvPr/>
        </p:nvSpPr>
        <p:spPr>
          <a:xfrm>
            <a:off x="194678" y="1396835"/>
            <a:ext cx="5576202" cy="2536155"/>
          </a:xfrm>
          <a:prstGeom prst="roundRect">
            <a:avLst/>
          </a:prstGeom>
          <a:solidFill>
            <a:srgbClr val="C5E0B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F9537E-3CD2-1B48-96B1-A0E724C41B0B}"/>
              </a:ext>
            </a:extLst>
          </p:cNvPr>
          <p:cNvSpPr/>
          <p:nvPr/>
        </p:nvSpPr>
        <p:spPr>
          <a:xfrm>
            <a:off x="7865928" y="1407364"/>
            <a:ext cx="3664216" cy="2500217"/>
          </a:xfrm>
          <a:prstGeom prst="roundRect">
            <a:avLst/>
          </a:prstGeom>
          <a:solidFill>
            <a:srgbClr val="C5E0B4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Need more robust crop varieties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70A900-B99B-0004-210E-FD72A8C69E03}"/>
              </a:ext>
            </a:extLst>
          </p:cNvPr>
          <p:cNvSpPr/>
          <p:nvPr/>
        </p:nvSpPr>
        <p:spPr>
          <a:xfrm>
            <a:off x="194678" y="4057206"/>
            <a:ext cx="5576201" cy="26456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60A171-96D2-448B-8336-6DE0F624CE59}"/>
              </a:ext>
            </a:extLst>
          </p:cNvPr>
          <p:cNvSpPr/>
          <p:nvPr/>
        </p:nvSpPr>
        <p:spPr>
          <a:xfrm>
            <a:off x="7939120" y="4079588"/>
            <a:ext cx="3664216" cy="26676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olar bear &amp; penguin illustration Climate Change Clipart">
            <a:extLst>
              <a:ext uri="{FF2B5EF4-FFF2-40B4-BE49-F238E27FC236}">
                <a16:creationId xmlns:a16="http://schemas.microsoft.com/office/drawing/2014/main" id="{493C9CF6-3C60-9A0C-A120-CD5C49EF2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5" t="11083" r="26922" b="6516"/>
          <a:stretch/>
        </p:blipFill>
        <p:spPr bwMode="auto">
          <a:xfrm>
            <a:off x="661856" y="1806269"/>
            <a:ext cx="1612608" cy="188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1252A6-6B94-388A-B00C-3008C25DE848}"/>
              </a:ext>
            </a:extLst>
          </p:cNvPr>
          <p:cNvSpPr txBox="1"/>
          <p:nvPr/>
        </p:nvSpPr>
        <p:spPr>
          <a:xfrm>
            <a:off x="957157" y="1407364"/>
            <a:ext cx="410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challenges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Introduction to DNA Sequencing">
            <a:extLst>
              <a:ext uri="{FF2B5EF4-FFF2-40B4-BE49-F238E27FC236}">
                <a16:creationId xmlns:a16="http://schemas.microsoft.com/office/drawing/2014/main" id="{7ED92665-B76B-C694-EE11-FE9BBE87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6" y="4697091"/>
            <a:ext cx="2149033" cy="14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73C6C3-EAE2-4156-6873-E472725353D4}"/>
              </a:ext>
            </a:extLst>
          </p:cNvPr>
          <p:cNvSpPr txBox="1"/>
          <p:nvPr/>
        </p:nvSpPr>
        <p:spPr>
          <a:xfrm>
            <a:off x="1097878" y="4117584"/>
            <a:ext cx="318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Technology advances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A. Frequent static representations of Pangenomes. B. Cartoon of a... |  Download Scientific Diagram">
            <a:extLst>
              <a:ext uri="{FF2B5EF4-FFF2-40B4-BE49-F238E27FC236}">
                <a16:creationId xmlns:a16="http://schemas.microsoft.com/office/drawing/2014/main" id="{CE4A2016-CB5E-3406-FB67-18E4A9F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69" y="4623268"/>
            <a:ext cx="22307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AE345B-B0A3-F665-5A2B-405ADD512921}"/>
              </a:ext>
            </a:extLst>
          </p:cNvPr>
          <p:cNvSpPr txBox="1"/>
          <p:nvPr/>
        </p:nvSpPr>
        <p:spPr>
          <a:xfrm>
            <a:off x="8180334" y="4533082"/>
            <a:ext cx="3035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asier to generate pangenomes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80E8F-A042-43A9-1CE9-19A454C76783}"/>
              </a:ext>
            </a:extLst>
          </p:cNvPr>
          <p:cNvSpPr txBox="1"/>
          <p:nvPr/>
        </p:nvSpPr>
        <p:spPr>
          <a:xfrm>
            <a:off x="8030304" y="5548745"/>
            <a:ext cx="366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 identify candidate genes for beneficial traits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8" name="Picture 14" descr="Is overpopulation a problem?">
            <a:extLst>
              <a:ext uri="{FF2B5EF4-FFF2-40B4-BE49-F238E27FC236}">
                <a16:creationId xmlns:a16="http://schemas.microsoft.com/office/drawing/2014/main" id="{6E1B5AC8-04B7-30E6-53DB-602DDA053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12" y="1838083"/>
            <a:ext cx="3163726" cy="17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3F36F5-3A84-79D1-DC8A-5C817EB7CE9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770880" y="2657473"/>
            <a:ext cx="2095048" cy="7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61ECE9-A5F6-72EA-C66D-8AD9348633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0879" y="5413435"/>
            <a:ext cx="21682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8A5412-908F-8CC0-11F5-5D0BC440A18C}"/>
              </a:ext>
            </a:extLst>
          </p:cNvPr>
          <p:cNvSpPr txBox="1"/>
          <p:nvPr/>
        </p:nvSpPr>
        <p:spPr>
          <a:xfrm>
            <a:off x="3333644" y="3676749"/>
            <a:ext cx="109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A2005-DE81-E206-F29E-751EB8518221}"/>
              </a:ext>
            </a:extLst>
          </p:cNvPr>
          <p:cNvSpPr txBox="1"/>
          <p:nvPr/>
        </p:nvSpPr>
        <p:spPr>
          <a:xfrm>
            <a:off x="1259508" y="3669635"/>
            <a:ext cx="109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5A9341-7E57-997C-0983-58706C84AAF6}"/>
              </a:ext>
            </a:extLst>
          </p:cNvPr>
          <p:cNvSpPr txBox="1"/>
          <p:nvPr/>
        </p:nvSpPr>
        <p:spPr>
          <a:xfrm>
            <a:off x="1042208" y="6000908"/>
            <a:ext cx="109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622A9-7947-D634-DA04-E399D8EBC750}"/>
              </a:ext>
            </a:extLst>
          </p:cNvPr>
          <p:cNvSpPr txBox="1"/>
          <p:nvPr/>
        </p:nvSpPr>
        <p:spPr>
          <a:xfrm>
            <a:off x="3649980" y="6361538"/>
            <a:ext cx="109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428009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0B3B23-07FE-CF57-2648-691A7FBD9710}"/>
              </a:ext>
            </a:extLst>
          </p:cNvPr>
          <p:cNvSpPr/>
          <p:nvPr/>
        </p:nvSpPr>
        <p:spPr>
          <a:xfrm>
            <a:off x="1956674" y="377559"/>
            <a:ext cx="8278651" cy="8649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331A17-8759-17DF-8A4C-3B932AA3E5C4}"/>
              </a:ext>
            </a:extLst>
          </p:cNvPr>
          <p:cNvSpPr/>
          <p:nvPr/>
        </p:nvSpPr>
        <p:spPr>
          <a:xfrm>
            <a:off x="583830" y="1674823"/>
            <a:ext cx="3790950" cy="1138282"/>
          </a:xfrm>
          <a:prstGeom prst="roundRect">
            <a:avLst/>
          </a:prstGeom>
          <a:solidFill>
            <a:srgbClr val="F4B1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990F9A-8FBB-457B-A74D-44DE89C0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696" y="190255"/>
            <a:ext cx="827865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Studied Species: Cucumber </a:t>
            </a:r>
          </a:p>
        </p:txBody>
      </p:sp>
      <p:pic>
        <p:nvPicPr>
          <p:cNvPr id="2050" name="Picture 2" descr="753,500+ Cucumber Stock Photos, Pictures &amp; Royalty-Free ...">
            <a:extLst>
              <a:ext uri="{FF2B5EF4-FFF2-40B4-BE49-F238E27FC236}">
                <a16:creationId xmlns:a16="http://schemas.microsoft.com/office/drawing/2014/main" id="{96AA7BC7-75E7-3262-7ED8-7F33D5E5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1" y="2963551"/>
            <a:ext cx="1777740" cy="12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rs. Wages Dill Pickles Recipe - Mrs. Wages®">
            <a:extLst>
              <a:ext uri="{FF2B5EF4-FFF2-40B4-BE49-F238E27FC236}">
                <a16:creationId xmlns:a16="http://schemas.microsoft.com/office/drawing/2014/main" id="{8FC53B89-EA18-7E6C-F10C-6BC2DB70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14" y="3014627"/>
            <a:ext cx="1810080" cy="12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x expression in cucurbits. (A) Flower sex type and the resulting... |  Download Scientific Diagram">
            <a:extLst>
              <a:ext uri="{FF2B5EF4-FFF2-40B4-BE49-F238E27FC236}">
                <a16:creationId xmlns:a16="http://schemas.microsoft.com/office/drawing/2014/main" id="{BB067D77-3073-20A4-50C1-586858F02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258" y="2972110"/>
            <a:ext cx="2568428" cy="362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81CF54-F465-B3D3-BBAE-B97444EDDCB4}"/>
              </a:ext>
            </a:extLst>
          </p:cNvPr>
          <p:cNvSpPr/>
          <p:nvPr/>
        </p:nvSpPr>
        <p:spPr>
          <a:xfrm>
            <a:off x="5863985" y="1674823"/>
            <a:ext cx="4993489" cy="1138282"/>
          </a:xfrm>
          <a:prstGeom prst="roundRect">
            <a:avLst>
              <a:gd name="adj" fmla="val 17180"/>
            </a:avLst>
          </a:prstGeom>
          <a:solidFill>
            <a:srgbClr val="F4B1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 plant for sex determination and vascular biology studies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8" name="Picture 10" descr="The cucumber fruits and the vascular bundles inside. (A) Typical cucumber varieties in China with different stalk lengths. From left to right: the inbred line 9930, Shenhe, Laotingbai-1, Xintaimici, Laotingbai-2, Tuzitui and the hermaphroditic line WI1983H. p, pedicel (black square bracket); s, stalk (red square brackets); f, fruit (blue square bracket). (B) Schematic diagram of a transverse section of a cucumber fruit showing the four sets of vascular bundles inside. Scale bar = 5 cm.">
            <a:extLst>
              <a:ext uri="{FF2B5EF4-FFF2-40B4-BE49-F238E27FC236}">
                <a16:creationId xmlns:a16="http://schemas.microsoft.com/office/drawing/2014/main" id="{A5392A14-B3C0-C151-ACAC-1FED365BE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" t="54847"/>
          <a:stretch/>
        </p:blipFill>
        <p:spPr bwMode="auto">
          <a:xfrm>
            <a:off x="5044409" y="3232562"/>
            <a:ext cx="4376902" cy="23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5E18D-E7F0-957A-762E-7BA8233A3254}"/>
              </a:ext>
            </a:extLst>
          </p:cNvPr>
          <p:cNvSpPr txBox="1"/>
          <p:nvPr/>
        </p:nvSpPr>
        <p:spPr>
          <a:xfrm>
            <a:off x="6017953" y="5662164"/>
            <a:ext cx="3262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Jianyu Zhao et.al, 2015,Plant and Cell Physiology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A3959-8EDA-7155-74C2-707FD1EC0434}"/>
              </a:ext>
            </a:extLst>
          </p:cNvPr>
          <p:cNvSpPr txBox="1"/>
          <p:nvPr/>
        </p:nvSpPr>
        <p:spPr>
          <a:xfrm>
            <a:off x="9242326" y="6593569"/>
            <a:ext cx="3262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Dandan Li et.al, 2015, Frontiers in Plant 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DA1CC-DAAA-FDF9-14DA-735816A9039F}"/>
              </a:ext>
            </a:extLst>
          </p:cNvPr>
          <p:cNvSpPr txBox="1"/>
          <p:nvPr/>
        </p:nvSpPr>
        <p:spPr>
          <a:xfrm>
            <a:off x="1656631" y="6413829"/>
            <a:ext cx="14580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Pictures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BD557-D1A8-D996-6AC0-D0BC52748D7D}"/>
              </a:ext>
            </a:extLst>
          </p:cNvPr>
          <p:cNvSpPr txBox="1"/>
          <p:nvPr/>
        </p:nvSpPr>
        <p:spPr>
          <a:xfrm>
            <a:off x="948810" y="1876345"/>
            <a:ext cx="321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mportant vegetable crop worldwide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D2027-47AF-269B-E209-5C60A342BFFB}"/>
              </a:ext>
            </a:extLst>
          </p:cNvPr>
          <p:cNvSpPr/>
          <p:nvPr/>
        </p:nvSpPr>
        <p:spPr>
          <a:xfrm>
            <a:off x="4713339" y="3141868"/>
            <a:ext cx="569610" cy="626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st of countries by cucumber production - Wikipedia">
            <a:extLst>
              <a:ext uri="{FF2B5EF4-FFF2-40B4-BE49-F238E27FC236}">
                <a16:creationId xmlns:a16="http://schemas.microsoft.com/office/drawing/2014/main" id="{6882A558-70CC-A752-5C2F-F1343F0E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3" y="4198189"/>
            <a:ext cx="4364855" cy="206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35371B-E1A1-E117-3474-F02838B668D1}"/>
              </a:ext>
            </a:extLst>
          </p:cNvPr>
          <p:cNvSpPr/>
          <p:nvPr/>
        </p:nvSpPr>
        <p:spPr>
          <a:xfrm>
            <a:off x="9427139" y="2923175"/>
            <a:ext cx="154649" cy="2095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5CF4-649D-711B-B793-9B5D80C13C5C}"/>
              </a:ext>
            </a:extLst>
          </p:cNvPr>
          <p:cNvSpPr/>
          <p:nvPr/>
        </p:nvSpPr>
        <p:spPr>
          <a:xfrm>
            <a:off x="9468923" y="5032502"/>
            <a:ext cx="154649" cy="2095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0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46A8B4FD-9975-0E21-2568-AA707DA89C4B}"/>
              </a:ext>
            </a:extLst>
          </p:cNvPr>
          <p:cNvSpPr/>
          <p:nvPr/>
        </p:nvSpPr>
        <p:spPr>
          <a:xfrm>
            <a:off x="1056904" y="377558"/>
            <a:ext cx="9975273" cy="8931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C800D3-C0F2-85B4-6B0B-1BAF2FE2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22" y="190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﻿Applications of Pangenomes in Crop Plants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E16019B-5991-6CFE-92DA-CD0D2B88B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429" y="1468122"/>
            <a:ext cx="6464270" cy="4976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2B4ED-F5FF-6BB9-1E76-1D77349606D1}"/>
              </a:ext>
            </a:extLst>
          </p:cNvPr>
          <p:cNvSpPr txBox="1"/>
          <p:nvPr/>
        </p:nvSpPr>
        <p:spPr>
          <a:xfrm>
            <a:off x="2681427" y="6513856"/>
            <a:ext cx="4217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﻿Steve S. Ho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Nature Reviews Genetics</a:t>
            </a:r>
            <a:r>
              <a:rPr lang="zh-CN" alt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9E1A0-D898-C914-34EA-863B683A3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116" y="1347767"/>
            <a:ext cx="4745206" cy="2695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73F1D-87E6-8289-BCFC-FB6E1C9085CF}"/>
              </a:ext>
            </a:extLst>
          </p:cNvPr>
          <p:cNvSpPr txBox="1"/>
          <p:nvPr/>
        </p:nvSpPr>
        <p:spPr>
          <a:xfrm>
            <a:off x="8592272" y="3948681"/>
            <a:ext cx="3891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Genet 20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:﻿852-860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37495-B94A-BF8B-7F46-BA43A0F24A6F}"/>
              </a:ext>
            </a:extLst>
          </p:cNvPr>
          <p:cNvSpPr txBox="1"/>
          <p:nvPr/>
        </p:nvSpPr>
        <p:spPr>
          <a:xfrm>
            <a:off x="8407596" y="6434204"/>
            <a:ext cx="3891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Genet 20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:﻿1232-1242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E3DEB-CA2C-BFF7-7C77-FEC042F6D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584" y="4256457"/>
            <a:ext cx="5034441" cy="21006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DC13D9-78FB-FF80-C2B7-AB525FC9A68A}"/>
              </a:ext>
            </a:extLst>
          </p:cNvPr>
          <p:cNvSpPr/>
          <p:nvPr/>
        </p:nvSpPr>
        <p:spPr>
          <a:xfrm>
            <a:off x="6900190" y="4212172"/>
            <a:ext cx="274682" cy="302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ADAC7D-7401-EB9F-2C27-C09607C0CA4F}"/>
              </a:ext>
            </a:extLst>
          </p:cNvPr>
          <p:cNvSpPr/>
          <p:nvPr/>
        </p:nvSpPr>
        <p:spPr>
          <a:xfrm>
            <a:off x="9347937" y="4272533"/>
            <a:ext cx="274682" cy="302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535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15E453-7B71-6D22-A2EB-56D0183FE680}"/>
              </a:ext>
            </a:extLst>
          </p:cNvPr>
          <p:cNvSpPr/>
          <p:nvPr/>
        </p:nvSpPr>
        <p:spPr>
          <a:xfrm>
            <a:off x="761813" y="1448609"/>
            <a:ext cx="10816599" cy="4656916"/>
          </a:xfrm>
          <a:prstGeom prst="roundRect">
            <a:avLst>
              <a:gd name="adj" fmla="val 8281"/>
            </a:avLst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77D02D-2D22-0606-9FA8-8CE558E1DBB4}"/>
              </a:ext>
            </a:extLst>
          </p:cNvPr>
          <p:cNvSpPr/>
          <p:nvPr/>
        </p:nvSpPr>
        <p:spPr>
          <a:xfrm>
            <a:off x="2025598" y="379019"/>
            <a:ext cx="7846079" cy="90410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7389EC-DB9A-D9D7-4150-FACE730A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362" y="171958"/>
            <a:ext cx="770038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D6071-6D51-450A-3DC7-46325F94ED17}"/>
              </a:ext>
            </a:extLst>
          </p:cNvPr>
          <p:cNvSpPr txBox="1"/>
          <p:nvPr/>
        </p:nvSpPr>
        <p:spPr>
          <a:xfrm>
            <a:off x="613587" y="1779578"/>
            <a:ext cx="10418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Construct a gene-based pan-genome and identify core and pan genes of different cucumber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89BF8-E83C-6AE9-AB47-77264524B63D}"/>
              </a:ext>
            </a:extLst>
          </p:cNvPr>
          <p:cNvSpPr txBox="1"/>
          <p:nvPr/>
        </p:nvSpPr>
        <p:spPr>
          <a:xfrm>
            <a:off x="260220" y="4763401"/>
            <a:ext cx="11376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findings will deepen our understanding of cucumber genetics, provide valuable resources for future cucumber breeding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816A1-ADD7-4CB9-13C2-E3F9761B4E87}"/>
              </a:ext>
            </a:extLst>
          </p:cNvPr>
          <p:cNvSpPr txBox="1"/>
          <p:nvPr/>
        </p:nvSpPr>
        <p:spPr>
          <a:xfrm>
            <a:off x="544199" y="2998958"/>
            <a:ext cx="1048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dentify candidate genes associated with traits such as stress resistance, nutritional enhancement, and yield increment through PAV (presence/absence variation) analysis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domestication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B2C6658-930F-8985-2D64-8A56D5D00391}"/>
              </a:ext>
            </a:extLst>
          </p:cNvPr>
          <p:cNvSpPr/>
          <p:nvPr/>
        </p:nvSpPr>
        <p:spPr>
          <a:xfrm>
            <a:off x="5560828" y="2610575"/>
            <a:ext cx="659219" cy="33879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7C62841-A779-1B1A-3592-0DCF64D66F6A}"/>
              </a:ext>
            </a:extLst>
          </p:cNvPr>
          <p:cNvSpPr/>
          <p:nvPr/>
        </p:nvSpPr>
        <p:spPr>
          <a:xfrm>
            <a:off x="5619030" y="4270714"/>
            <a:ext cx="659219" cy="338796"/>
          </a:xfrm>
          <a:prstGeom prst="downArrow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0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6">
            <a:extLst>
              <a:ext uri="{FF2B5EF4-FFF2-40B4-BE49-F238E27FC236}">
                <a16:creationId xmlns:a16="http://schemas.microsoft.com/office/drawing/2014/main" id="{908D2260-65E1-1209-6AC9-33AE1FCCD959}"/>
              </a:ext>
            </a:extLst>
          </p:cNvPr>
          <p:cNvSpPr/>
          <p:nvPr/>
        </p:nvSpPr>
        <p:spPr>
          <a:xfrm>
            <a:off x="3649980" y="170997"/>
            <a:ext cx="5318760" cy="910527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1D6387-590A-0E74-F598-8B440AE6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56" y="-14732"/>
            <a:ext cx="3756978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Materials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5E76A-F99C-5178-B6FA-16AD101AB815}"/>
              </a:ext>
            </a:extLst>
          </p:cNvPr>
          <p:cNvSpPr txBox="1"/>
          <p:nvPr/>
        </p:nvSpPr>
        <p:spPr>
          <a:xfrm>
            <a:off x="5619750" y="149656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assembl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genomes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covering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breeding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phenotypes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Wild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(10),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Landrace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(8),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Cultivar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(21)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F47B7-EBE0-4794-CA66-56401B90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03" y="3429000"/>
            <a:ext cx="6446716" cy="307657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2E1C652-510A-48E4-BCEF-3401005DC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841068"/>
              </p:ext>
            </p:extLst>
          </p:nvPr>
        </p:nvGraphicFramePr>
        <p:xfrm>
          <a:off x="657927" y="1221243"/>
          <a:ext cx="4228398" cy="5553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308">
                  <a:extLst>
                    <a:ext uri="{9D8B030D-6E8A-4147-A177-3AD203B41FA5}">
                      <a16:colId xmlns:a16="http://schemas.microsoft.com/office/drawing/2014/main" val="3439325905"/>
                    </a:ext>
                  </a:extLst>
                </a:gridCol>
                <a:gridCol w="674613">
                  <a:extLst>
                    <a:ext uri="{9D8B030D-6E8A-4147-A177-3AD203B41FA5}">
                      <a16:colId xmlns:a16="http://schemas.microsoft.com/office/drawing/2014/main" val="4071474901"/>
                    </a:ext>
                  </a:extLst>
                </a:gridCol>
                <a:gridCol w="1481527">
                  <a:extLst>
                    <a:ext uri="{9D8B030D-6E8A-4147-A177-3AD203B41FA5}">
                      <a16:colId xmlns:a16="http://schemas.microsoft.com/office/drawing/2014/main" val="432863137"/>
                    </a:ext>
                  </a:extLst>
                </a:gridCol>
                <a:gridCol w="726944">
                  <a:extLst>
                    <a:ext uri="{9D8B030D-6E8A-4147-A177-3AD203B41FA5}">
                      <a16:colId xmlns:a16="http://schemas.microsoft.com/office/drawing/2014/main" val="1269725662"/>
                    </a:ext>
                  </a:extLst>
                </a:gridCol>
                <a:gridCol w="778006">
                  <a:extLst>
                    <a:ext uri="{9D8B030D-6E8A-4147-A177-3AD203B41FA5}">
                      <a16:colId xmlns:a16="http://schemas.microsoft.com/office/drawing/2014/main" val="2744841850"/>
                    </a:ext>
                  </a:extLst>
                </a:gridCol>
              </a:tblGrid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 dirty="0">
                          <a:effectLst/>
                        </a:rPr>
                        <a:t>Taxa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Line 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Taxonomy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Gene number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Breeding status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546282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 dirty="0">
                          <a:effectLst/>
                        </a:rPr>
                        <a:t>AM001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 dirty="0">
                          <a:effectLst/>
                        </a:rPr>
                        <a:t>WI 2757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21756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417930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21754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819242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WI7037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22007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519150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NSL 106620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21771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693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21949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052747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WI7167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21889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78589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WI7204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21927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490162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Poinsett 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21525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482585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561148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21451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525718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179678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21704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989317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197088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21670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701065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197088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22030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15308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AM084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249561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21755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414768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330628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21538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64469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 dirty="0">
                          <a:effectLst/>
                        </a:rPr>
                        <a:t>AM288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WI 5551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22361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44678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AM303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21683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265091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109483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21927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2238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AM346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214155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21347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67175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AM353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462369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21812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537246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AM393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WI7439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22243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514612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 7724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21759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521350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 I7646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21471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730251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AM716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 7633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21899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179188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AM717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531313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21824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547903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AM718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 7651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374751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AM739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 7698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Cucumis sativus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 sativus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21784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056781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AM746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WI7773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Cucumis sativus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 sativus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21674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539890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618917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Cucumis sativus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 sativus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22126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050433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Cu2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Cucumis sativus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 sativus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22091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891258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462369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22288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95918"/>
                  </a:ext>
                </a:extLst>
              </a:tr>
              <a:tr h="1386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214155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b="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22176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415950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9110gt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Cucumis sativus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 sativus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22042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50795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CG6663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Cucumis sativus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 sativus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22107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868805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500361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21848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426838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 9930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22207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Cultivar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311384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221440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21948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Cultivar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304661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PI 183967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var.</a:t>
                      </a:r>
                      <a:r>
                        <a:rPr lang="en-US" sz="900" i="1" u="none" strike="noStrike" dirty="0">
                          <a:effectLst/>
                        </a:rPr>
                        <a:t>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21643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Wild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683407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NC080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CG9192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>
                          <a:effectLst/>
                        </a:rPr>
                        <a:t>var</a:t>
                      </a:r>
                      <a:r>
                        <a:rPr lang="en-US" sz="900" i="1" u="none" strike="noStrike" dirty="0">
                          <a:effectLst/>
                        </a:rPr>
                        <a:t>. sativus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22005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Landrace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18128"/>
                  </a:ext>
                </a:extLst>
              </a:tr>
              <a:tr h="1349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 dirty="0">
                          <a:effectLst/>
                        </a:rPr>
                        <a:t>NC117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PI 175120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i="1" u="none" strike="noStrike" dirty="0">
                          <a:effectLst/>
                        </a:rPr>
                        <a:t>Cucumis sativus </a:t>
                      </a:r>
                      <a:r>
                        <a:rPr lang="en-US" sz="900" i="0" u="none" strike="noStrike" dirty="0" err="1">
                          <a:effectLst/>
                        </a:rPr>
                        <a:t>vae</a:t>
                      </a:r>
                      <a:r>
                        <a:rPr lang="en-US" sz="900" i="1" u="none" strike="noStrike" dirty="0">
                          <a:effectLst/>
                        </a:rPr>
                        <a:t>. </a:t>
                      </a:r>
                      <a:r>
                        <a:rPr lang="en-US" sz="900" i="1" u="none" strike="noStrike" dirty="0" err="1">
                          <a:effectLst/>
                        </a:rPr>
                        <a:t>hardwickii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 22551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Wild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72" marR="1672" marT="167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2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79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A460AD7-8921-05BD-2A61-4893147DC5C4}"/>
              </a:ext>
            </a:extLst>
          </p:cNvPr>
          <p:cNvSpPr/>
          <p:nvPr/>
        </p:nvSpPr>
        <p:spPr>
          <a:xfrm>
            <a:off x="4363987" y="221656"/>
            <a:ext cx="4257426" cy="882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3E030-660D-FDE4-08B5-F8CB0E5CA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686" y="31926"/>
            <a:ext cx="319815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3C9AA5-D753-F90A-C16C-1A533876F31B}"/>
              </a:ext>
            </a:extLst>
          </p:cNvPr>
          <p:cNvSpPr/>
          <p:nvPr/>
        </p:nvSpPr>
        <p:spPr>
          <a:xfrm>
            <a:off x="371289" y="1393326"/>
            <a:ext cx="2026180" cy="10654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Orthogroup</a:t>
            </a:r>
            <a:b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28922E-E710-493D-0D79-8AFC9A791A76}"/>
              </a:ext>
            </a:extLst>
          </p:cNvPr>
          <p:cNvSpPr/>
          <p:nvPr/>
        </p:nvSpPr>
        <p:spPr>
          <a:xfrm>
            <a:off x="371290" y="2807516"/>
            <a:ext cx="1974676" cy="10654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</a:t>
            </a:r>
            <a:b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4D0661-7E1C-8C8A-A281-5F7F1B984C85}"/>
              </a:ext>
            </a:extLst>
          </p:cNvPr>
          <p:cNvSpPr/>
          <p:nvPr/>
        </p:nvSpPr>
        <p:spPr>
          <a:xfrm>
            <a:off x="371289" y="5573914"/>
            <a:ext cx="1974676" cy="106545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Enrichment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43FDB9-DE50-5455-F921-5F45644A5521}"/>
              </a:ext>
            </a:extLst>
          </p:cNvPr>
          <p:cNvSpPr/>
          <p:nvPr/>
        </p:nvSpPr>
        <p:spPr>
          <a:xfrm>
            <a:off x="2702817" y="1393326"/>
            <a:ext cx="8962853" cy="10654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521FD9A-E58D-492C-6828-9ECF4510739C}"/>
              </a:ext>
            </a:extLst>
          </p:cNvPr>
          <p:cNvSpPr/>
          <p:nvPr/>
        </p:nvSpPr>
        <p:spPr>
          <a:xfrm>
            <a:off x="3939161" y="1626956"/>
            <a:ext cx="1751682" cy="69746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Protein Sequence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5E96EB-3E2A-0A23-7799-D6A17CEA1F2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90843" y="1975689"/>
            <a:ext cx="1493397" cy="6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455311-2B10-665D-B878-E7A735FA20AF}"/>
              </a:ext>
            </a:extLst>
          </p:cNvPr>
          <p:cNvSpPr/>
          <p:nvPr/>
        </p:nvSpPr>
        <p:spPr>
          <a:xfrm>
            <a:off x="7184240" y="1633492"/>
            <a:ext cx="1751682" cy="69746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Family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3CA2409-BB2C-E0D9-57C3-F454A464A027}"/>
              </a:ext>
            </a:extLst>
          </p:cNvPr>
          <p:cNvSpPr/>
          <p:nvPr/>
        </p:nvSpPr>
        <p:spPr>
          <a:xfrm>
            <a:off x="2726304" y="2807516"/>
            <a:ext cx="8962851" cy="10654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6B759F-53F3-DDA4-0420-811608FAA9AF}"/>
              </a:ext>
            </a:extLst>
          </p:cNvPr>
          <p:cNvSpPr/>
          <p:nvPr/>
        </p:nvSpPr>
        <p:spPr>
          <a:xfrm>
            <a:off x="2726304" y="5573914"/>
            <a:ext cx="8962850" cy="106545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C6EAE20-4D10-0488-6C25-9379759B7A77}"/>
              </a:ext>
            </a:extLst>
          </p:cNvPr>
          <p:cNvSpPr/>
          <p:nvPr/>
        </p:nvSpPr>
        <p:spPr>
          <a:xfrm>
            <a:off x="9497569" y="5824766"/>
            <a:ext cx="1716927" cy="69746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B47171-D986-39AD-7D71-FE322564C470}"/>
              </a:ext>
            </a:extLst>
          </p:cNvPr>
          <p:cNvCxnSpPr>
            <a:cxnSpLocks/>
          </p:cNvCxnSpPr>
          <p:nvPr/>
        </p:nvCxnSpPr>
        <p:spPr>
          <a:xfrm>
            <a:off x="7816827" y="6173498"/>
            <a:ext cx="16459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3B4990-20C3-793C-D5D8-AE6F6DBF65CA}"/>
              </a:ext>
            </a:extLst>
          </p:cNvPr>
          <p:cNvSpPr/>
          <p:nvPr/>
        </p:nvSpPr>
        <p:spPr>
          <a:xfrm>
            <a:off x="2959194" y="5708305"/>
            <a:ext cx="5124376" cy="857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significantly different occurrence frequency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wild,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landrace,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cultivated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accessions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4">
            <a:extLst>
              <a:ext uri="{FF2B5EF4-FFF2-40B4-BE49-F238E27FC236}">
                <a16:creationId xmlns:a16="http://schemas.microsoft.com/office/drawing/2014/main" id="{2CA3AD80-6272-B6DC-CE70-645E43858722}"/>
              </a:ext>
            </a:extLst>
          </p:cNvPr>
          <p:cNvSpPr/>
          <p:nvPr/>
        </p:nvSpPr>
        <p:spPr>
          <a:xfrm>
            <a:off x="3962648" y="3025764"/>
            <a:ext cx="1751682" cy="69746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PAV Calculations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25173D-2CAD-944F-C419-2AA49833CF9D}"/>
              </a:ext>
            </a:extLst>
          </p:cNvPr>
          <p:cNvCxnSpPr>
            <a:cxnSpLocks/>
          </p:cNvCxnSpPr>
          <p:nvPr/>
        </p:nvCxnSpPr>
        <p:spPr>
          <a:xfrm>
            <a:off x="5733302" y="3374497"/>
            <a:ext cx="14744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10">
            <a:extLst>
              <a:ext uri="{FF2B5EF4-FFF2-40B4-BE49-F238E27FC236}">
                <a16:creationId xmlns:a16="http://schemas.microsoft.com/office/drawing/2014/main" id="{1C22E84C-023A-E5D1-E573-CCE97266232D}"/>
              </a:ext>
            </a:extLst>
          </p:cNvPr>
          <p:cNvSpPr/>
          <p:nvPr/>
        </p:nvSpPr>
        <p:spPr>
          <a:xfrm>
            <a:off x="7207729" y="3015339"/>
            <a:ext cx="1751682" cy="69746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Pan-Core Identification</a:t>
            </a:r>
          </a:p>
        </p:txBody>
      </p:sp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46DC2BD9-4B41-1781-44C7-8C15CF8D70E4}"/>
              </a:ext>
            </a:extLst>
          </p:cNvPr>
          <p:cNvSpPr/>
          <p:nvPr/>
        </p:nvSpPr>
        <p:spPr>
          <a:xfrm>
            <a:off x="347800" y="4190715"/>
            <a:ext cx="1974676" cy="1065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21" name="Rectangle: Rounded Corners 29">
            <a:extLst>
              <a:ext uri="{FF2B5EF4-FFF2-40B4-BE49-F238E27FC236}">
                <a16:creationId xmlns:a16="http://schemas.microsoft.com/office/drawing/2014/main" id="{F22D4FE1-1865-9B7C-CF9C-172E07081491}"/>
              </a:ext>
            </a:extLst>
          </p:cNvPr>
          <p:cNvSpPr/>
          <p:nvPr/>
        </p:nvSpPr>
        <p:spPr>
          <a:xfrm>
            <a:off x="2702815" y="4190715"/>
            <a:ext cx="8962850" cy="10654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B5F1E6D6-B4FA-6C60-6E15-B36D4AF8944E}"/>
              </a:ext>
            </a:extLst>
          </p:cNvPr>
          <p:cNvSpPr/>
          <p:nvPr/>
        </p:nvSpPr>
        <p:spPr>
          <a:xfrm>
            <a:off x="4945925" y="4294626"/>
            <a:ext cx="6631469" cy="857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Identification of gene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significantly different occurrence frequencies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wild,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landrace,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cultivar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accessions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927F65EA-C522-0FE3-6CE2-BFF49364FC01}"/>
              </a:ext>
            </a:extLst>
          </p:cNvPr>
          <p:cNvSpPr/>
          <p:nvPr/>
        </p:nvSpPr>
        <p:spPr>
          <a:xfrm>
            <a:off x="2855988" y="4424294"/>
            <a:ext cx="1507999" cy="6147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PAV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8EF774-7EEB-6088-E04D-5EBE9E15EAAC}"/>
              </a:ext>
            </a:extLst>
          </p:cNvPr>
          <p:cNvCxnSpPr>
            <a:cxnSpLocks/>
          </p:cNvCxnSpPr>
          <p:nvPr/>
        </p:nvCxnSpPr>
        <p:spPr>
          <a:xfrm>
            <a:off x="4363987" y="4740105"/>
            <a:ext cx="5737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5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81B110-F508-E761-55C5-28CC47299459}"/>
              </a:ext>
            </a:extLst>
          </p:cNvPr>
          <p:cNvSpPr/>
          <p:nvPr/>
        </p:nvSpPr>
        <p:spPr>
          <a:xfrm>
            <a:off x="1937558" y="117015"/>
            <a:ext cx="8168028" cy="80702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Orthogroup</a:t>
            </a:r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B53F96-09CD-EC7E-A21E-0398792D7402}"/>
              </a:ext>
            </a:extLst>
          </p:cNvPr>
          <p:cNvSpPr/>
          <p:nvPr/>
        </p:nvSpPr>
        <p:spPr>
          <a:xfrm>
            <a:off x="835543" y="1173090"/>
            <a:ext cx="10372057" cy="9877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DA97B2-B677-1C51-B665-EB52A36B8450}"/>
              </a:ext>
            </a:extLst>
          </p:cNvPr>
          <p:cNvSpPr/>
          <p:nvPr/>
        </p:nvSpPr>
        <p:spPr>
          <a:xfrm>
            <a:off x="1937558" y="1353966"/>
            <a:ext cx="2839459" cy="69746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Protein Sequence of 39 cucumber accessions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A8A30B-F894-F095-50A6-ADA6A776F6D2}"/>
              </a:ext>
            </a:extLst>
          </p:cNvPr>
          <p:cNvCxnSpPr>
            <a:cxnSpLocks/>
          </p:cNvCxnSpPr>
          <p:nvPr/>
        </p:nvCxnSpPr>
        <p:spPr>
          <a:xfrm>
            <a:off x="5076657" y="1716332"/>
            <a:ext cx="21135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9C5167-F0D7-BC7D-49CF-A16750402756}"/>
              </a:ext>
            </a:extLst>
          </p:cNvPr>
          <p:cNvSpPr/>
          <p:nvPr/>
        </p:nvSpPr>
        <p:spPr>
          <a:xfrm>
            <a:off x="7564700" y="1353966"/>
            <a:ext cx="1751682" cy="69746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B823-3B6F-15EA-2427-367FF382CC22}"/>
              </a:ext>
            </a:extLst>
          </p:cNvPr>
          <p:cNvSpPr txBox="1"/>
          <p:nvPr/>
        </p:nvSpPr>
        <p:spPr>
          <a:xfrm>
            <a:off x="5451113" y="1377273"/>
            <a:ext cx="13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Orthofinder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B2E25A-FDB3-A586-39AC-269C5179D186}"/>
              </a:ext>
            </a:extLst>
          </p:cNvPr>
          <p:cNvSpPr/>
          <p:nvPr/>
        </p:nvSpPr>
        <p:spPr>
          <a:xfrm>
            <a:off x="7840003" y="2962074"/>
            <a:ext cx="3731950" cy="18892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C636A-2A9F-C6DB-203E-019A32984321}"/>
              </a:ext>
            </a:extLst>
          </p:cNvPr>
          <p:cNvSpPr txBox="1"/>
          <p:nvPr/>
        </p:nvSpPr>
        <p:spPr>
          <a:xfrm>
            <a:off x="7926943" y="3244975"/>
            <a:ext cx="3802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Highest: 21,132 gene families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Mean: 20,820 gene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families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Lowest: 20,154 gene families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F4D29-9F32-43B3-163B-6421E1765A3D}"/>
              </a:ext>
            </a:extLst>
          </p:cNvPr>
          <p:cNvSpPr txBox="1"/>
          <p:nvPr/>
        </p:nvSpPr>
        <p:spPr>
          <a:xfrm>
            <a:off x="240933" y="2438552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for each assembl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cucumber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A1F296-DD9A-6F8D-0CB4-CEB341E84816}"/>
              </a:ext>
            </a:extLst>
          </p:cNvPr>
          <p:cNvSpPr/>
          <p:nvPr/>
        </p:nvSpPr>
        <p:spPr>
          <a:xfrm>
            <a:off x="3128589" y="6369883"/>
            <a:ext cx="1564993" cy="337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2FBEA-565A-C6BF-B890-0B505E2B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2" y="2826775"/>
            <a:ext cx="7357162" cy="37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ABAD9-61DC-AE81-7FCF-E25A73CAA7F9}"/>
              </a:ext>
            </a:extLst>
          </p:cNvPr>
          <p:cNvSpPr/>
          <p:nvPr/>
        </p:nvSpPr>
        <p:spPr>
          <a:xfrm>
            <a:off x="5607030" y="3378686"/>
            <a:ext cx="6175395" cy="1640989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29F1A-C20B-8E06-F38C-40CBF617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8" y="1802113"/>
            <a:ext cx="5351292" cy="42231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73788E-1C57-57D6-CFAC-266BD0863CF5}"/>
              </a:ext>
            </a:extLst>
          </p:cNvPr>
          <p:cNvSpPr/>
          <p:nvPr/>
        </p:nvSpPr>
        <p:spPr>
          <a:xfrm>
            <a:off x="3866143" y="368049"/>
            <a:ext cx="4969991" cy="766589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A8444-0F77-E70F-54D6-10740A9C1E10}"/>
              </a:ext>
            </a:extLst>
          </p:cNvPr>
          <p:cNvSpPr txBox="1"/>
          <p:nvPr/>
        </p:nvSpPr>
        <p:spPr>
          <a:xfrm>
            <a:off x="5756137" y="1806174"/>
            <a:ext cx="268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Core: 100%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SorftCore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95% ~ 100%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Shell: 5% ~ 95%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Cloud: &lt; 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F6EF5-92C7-0D0E-2118-0045DCD30809}"/>
              </a:ext>
            </a:extLst>
          </p:cNvPr>
          <p:cNvSpPr txBox="1"/>
          <p:nvPr/>
        </p:nvSpPr>
        <p:spPr>
          <a:xfrm>
            <a:off x="2719277" y="2637172"/>
            <a:ext cx="610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67.06%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168F6-0408-89DB-07FD-3F342E33E4DA}"/>
              </a:ext>
            </a:extLst>
          </p:cNvPr>
          <p:cNvSpPr txBox="1"/>
          <p:nvPr/>
        </p:nvSpPr>
        <p:spPr>
          <a:xfrm>
            <a:off x="5607030" y="3637444"/>
            <a:ext cx="6097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Identified 15,924 core genes, 2,474 soft core genes, 5,235 shell genes and 112 cloud genes in cucumber gene-based pangenome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3E638-437F-DDD9-D017-E828206FC33E}"/>
              </a:ext>
            </a:extLst>
          </p:cNvPr>
          <p:cNvSpPr txBox="1"/>
          <p:nvPr/>
        </p:nvSpPr>
        <p:spPr>
          <a:xfrm>
            <a:off x="1890602" y="2730305"/>
            <a:ext cx="649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10.42%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C3209-C12F-C898-E4AD-337A2650DBA0}"/>
              </a:ext>
            </a:extLst>
          </p:cNvPr>
          <p:cNvSpPr txBox="1"/>
          <p:nvPr/>
        </p:nvSpPr>
        <p:spPr>
          <a:xfrm>
            <a:off x="2044178" y="2331983"/>
            <a:ext cx="649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22.05%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AB347-B4F8-CE02-357A-CA7B2619A21E}"/>
              </a:ext>
            </a:extLst>
          </p:cNvPr>
          <p:cNvSpPr txBox="1"/>
          <p:nvPr/>
        </p:nvSpPr>
        <p:spPr>
          <a:xfrm>
            <a:off x="2444489" y="1924110"/>
            <a:ext cx="649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0.47%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37DC2-2499-31EE-D052-F183CB819A4E}"/>
              </a:ext>
            </a:extLst>
          </p:cNvPr>
          <p:cNvSpPr txBox="1"/>
          <p:nvPr/>
        </p:nvSpPr>
        <p:spPr>
          <a:xfrm>
            <a:off x="8438377" y="1806174"/>
            <a:ext cx="268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15,924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SorftCore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2,474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Shell: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5,235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Cloud: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1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1139</Words>
  <Application>Microsoft Office PowerPoint</Application>
  <PresentationFormat>Widescreen</PresentationFormat>
  <Paragraphs>301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Gene-based Pan-genome Analysis of Cucumber</vt:lpstr>
      <vt:lpstr>Background</vt:lpstr>
      <vt:lpstr>Studied Species: Cucumber </vt:lpstr>
      <vt:lpstr>﻿Applications of Pangenomes in Crop Plants</vt:lpstr>
      <vt:lpstr>Research Questions and Goals</vt:lpstr>
      <vt:lpstr>Materials </vt:lpstr>
      <vt:lpstr>Procedure</vt:lpstr>
      <vt:lpstr>PowerPoint Presentation</vt:lpstr>
      <vt:lpstr>PowerPoint Presentation</vt:lpstr>
      <vt:lpstr>PowerPoint Presentation</vt:lpstr>
      <vt:lpstr>Selection Analysis</vt:lpstr>
      <vt:lpstr>PowerPoint Presentation</vt:lpstr>
      <vt:lpstr>Summary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Gene-Based  Pangenome of Cucumber</dc:title>
  <dc:creator>Rocky Shao</dc:creator>
  <cp:lastModifiedBy>Rocky Shao</cp:lastModifiedBy>
  <cp:revision>28</cp:revision>
  <dcterms:created xsi:type="dcterms:W3CDTF">2024-07-29T13:05:27Z</dcterms:created>
  <dcterms:modified xsi:type="dcterms:W3CDTF">2024-08-03T00:32:30Z</dcterms:modified>
</cp:coreProperties>
</file>